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24"/>
  </p:notesMasterIdLst>
  <p:handoutMasterIdLst>
    <p:handoutMasterId r:id="rId25"/>
  </p:handoutMasterIdLst>
  <p:sldIdLst>
    <p:sldId id="285" r:id="rId4"/>
    <p:sldId id="286" r:id="rId5"/>
    <p:sldId id="289" r:id="rId6"/>
    <p:sldId id="300" r:id="rId7"/>
    <p:sldId id="291" r:id="rId8"/>
    <p:sldId id="302" r:id="rId9"/>
    <p:sldId id="303" r:id="rId10"/>
    <p:sldId id="304" r:id="rId11"/>
    <p:sldId id="305" r:id="rId12"/>
    <p:sldId id="306" r:id="rId13"/>
    <p:sldId id="298" r:id="rId14"/>
    <p:sldId id="307" r:id="rId15"/>
    <p:sldId id="308" r:id="rId16"/>
    <p:sldId id="299" r:id="rId17"/>
    <p:sldId id="309" r:id="rId18"/>
    <p:sldId id="310" r:id="rId19"/>
    <p:sldId id="311" r:id="rId20"/>
    <p:sldId id="312" r:id="rId21"/>
    <p:sldId id="313" r:id="rId22"/>
    <p:sldId id="314" r:id="rId23"/>
  </p:sldIdLst>
  <p:sldSz cx="12192000" cy="6858000"/>
  <p:notesSz cx="6858000" cy="9144000"/>
  <p:embeddedFontLst>
    <p:embeddedFont>
      <p:font typeface="Adobe Garamond Pro" panose="02020502060506020403" charset="0"/>
      <p:regular r:id="rId26"/>
      <p:italic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701"/>
  </p:normalViewPr>
  <p:slideViewPr>
    <p:cSldViewPr snapToGrid="0" snapToObjects="1">
      <p:cViewPr varScale="1">
        <p:scale>
          <a:sx n="72" d="100"/>
          <a:sy n="72" d="100"/>
        </p:scale>
        <p:origin x="296" y="56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1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font" Target="fonts/font3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6812337" cy="2204397"/>
          </a:xfrm>
          <a:prstGeom prst="rect">
            <a:avLst/>
          </a:prstGeom>
        </p:spPr>
        <p:txBody>
          <a:bodyPr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4.6: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Anonymization</a:t>
            </a:r>
          </a:p>
          <a:p>
            <a:pPr marL="9144" algn="l">
              <a:lnSpc>
                <a:spcPct val="100000"/>
              </a:lnSpc>
            </a:pP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The pitfalls of treating data as anonymous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(Release Summary)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18142-68B4-468C-B666-3079EBF98289}"/>
              </a:ext>
            </a:extLst>
          </p:cNvPr>
          <p:cNvSpPr txBox="1"/>
          <p:nvPr/>
        </p:nvSpPr>
        <p:spPr>
          <a:xfrm>
            <a:off x="701336" y="5699341"/>
            <a:ext cx="1123025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1">
                    <a:lumMod val="65000"/>
                  </a:schemeClr>
                </a:solidFill>
              </a:rPr>
              <a:t>From Paul Ohm. Broken Promises of Privacy: Responding to the Surprising Failure of Anonymization. UCLA Law Review Vol. 57, p. 1701, 2010.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2F83C6-3A98-4C57-9B61-AC4EC8EC0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C513C9E4-9E92-484B-A6E6-8AEE7AC9F0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099223" y="1693473"/>
            <a:ext cx="3993555" cy="124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157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Finding Personal Data</a:t>
            </a:r>
          </a:p>
        </p:txBody>
      </p:sp>
    </p:spTree>
    <p:extLst>
      <p:ext uri="{BB962C8B-B14F-4D97-AF65-F5344CB8AC3E}">
        <p14:creationId xmlns:p14="http://schemas.microsoft.com/office/powerpoint/2010/main" val="3265391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Data-Release Stewardship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Example: Google’s Cloud Data Loss Prevention (DLP) API</a:t>
            </a:r>
          </a:p>
          <a:p>
            <a:pPr lvl="1"/>
            <a:r>
              <a:rPr lang="en-US" dirty="0"/>
              <a:t>https://cloud.google.com/dlp/docs/infotypes-reference</a:t>
            </a:r>
          </a:p>
          <a:p>
            <a:r>
              <a:rPr lang="en-US" dirty="0"/>
              <a:t>Uses heuristics to try to identify particular information types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5" name="Content Placeholder 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DDCAC9D-D556-4DE1-9498-1720426428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245" b="19256"/>
          <a:stretch/>
        </p:blipFill>
        <p:spPr>
          <a:xfrm>
            <a:off x="2472091" y="3077227"/>
            <a:ext cx="7247819" cy="2863518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31686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Famous Failures</a:t>
            </a:r>
          </a:p>
        </p:txBody>
      </p:sp>
    </p:spTree>
    <p:extLst>
      <p:ext uri="{BB962C8B-B14F-4D97-AF65-F5344CB8AC3E}">
        <p14:creationId xmlns:p14="http://schemas.microsoft.com/office/powerpoint/2010/main" val="3165155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Uniqueness of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Mid 1990s: Group Insurance Commission (GIC)</a:t>
            </a:r>
          </a:p>
          <a:p>
            <a:r>
              <a:rPr lang="en-US" dirty="0"/>
              <a:t>Upon request, GIC will release records with </a:t>
            </a:r>
            <a:br>
              <a:rPr lang="en-US" dirty="0"/>
            </a:br>
            <a:r>
              <a:rPr lang="en-US" dirty="0"/>
              <a:t>100 attributes for state employee hospital visits</a:t>
            </a:r>
          </a:p>
          <a:p>
            <a:r>
              <a:rPr lang="en-US" dirty="0"/>
              <a:t>Latanya Sweeney, </a:t>
            </a:r>
            <a:r>
              <a:rPr lang="en-US" i="1" dirty="0"/>
              <a:t>“Uniqueness of Simple Demographics in the U.S. Population”</a:t>
            </a:r>
            <a:endParaRPr lang="en-US" dirty="0"/>
          </a:p>
          <a:p>
            <a:r>
              <a:rPr lang="en-US" dirty="0"/>
              <a:t>87%: ZIP code + full Date of Birth + Sex is uniquely identifying</a:t>
            </a:r>
          </a:p>
          <a:p>
            <a:r>
              <a:rPr lang="en-US" dirty="0"/>
              <a:t>53%: City + full Date of Birth + Sex is uniquely identifying</a:t>
            </a:r>
          </a:p>
          <a:p>
            <a:r>
              <a:rPr lang="en-US" dirty="0"/>
              <a:t>18%: County + full Date of Birth + Sex is uniquely identifying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14</a:t>
            </a:fld>
            <a:endParaRPr lang="en-US" dirty="0"/>
          </a:p>
        </p:txBody>
      </p:sp>
      <p:pic>
        <p:nvPicPr>
          <p:cNvPr id="8" name="Picture Placeholder 7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43CCC68C-C8E3-469C-8290-B38A6C783A5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9173" r="917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51364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AOL Search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/>
              <a:t>AOL Research released 20,000,000 search queries for 650,000 users of AOL’s search engine (3 months)</a:t>
            </a:r>
          </a:p>
          <a:p>
            <a:r>
              <a:rPr lang="en-US" dirty="0"/>
              <a:t>Replaced AOL username and IP address with unique pseudonymous identifier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15</a:t>
            </a:fld>
            <a:endParaRPr lang="en-US" dirty="0"/>
          </a:p>
        </p:txBody>
      </p:sp>
      <p:pic>
        <p:nvPicPr>
          <p:cNvPr id="9" name="Picture Placeholder 8" descr="Logo, company name&#10;&#10;Description automatically generated">
            <a:extLst>
              <a:ext uri="{FF2B5EF4-FFF2-40B4-BE49-F238E27FC236}">
                <a16:creationId xmlns:a16="http://schemas.microsoft.com/office/drawing/2014/main" id="{F506039A-769D-497D-AC2C-B7872EFB5A6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596" r="1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80364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AOL Search Data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16</a:t>
            </a:fld>
            <a:endParaRPr lang="en-US" dirty="0"/>
          </a:p>
        </p:txBody>
      </p:sp>
      <p:pic>
        <p:nvPicPr>
          <p:cNvPr id="9" name="Picture Placeholder 8" descr="Logo, company name&#10;&#10;Description automatically generated">
            <a:extLst>
              <a:ext uri="{FF2B5EF4-FFF2-40B4-BE49-F238E27FC236}">
                <a16:creationId xmlns:a16="http://schemas.microsoft.com/office/drawing/2014/main" id="{F506039A-769D-497D-AC2C-B7872EFB5A6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596" r="16596"/>
          <a:stretch>
            <a:fillRect/>
          </a:stretch>
        </p:blipFill>
        <p:spPr/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66C68C-97DB-4A70-BB69-B08F38FD4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DFC4B7-BCFF-4C7D-A490-BD0E2B25E4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31" b="5383"/>
          <a:stretch/>
        </p:blipFill>
        <p:spPr>
          <a:xfrm>
            <a:off x="968829" y="1534041"/>
            <a:ext cx="6977187" cy="4139623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14519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Netflix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/>
              <a:t>Netflix released 100,000,000 records from 500,000 users, each given a unique ID</a:t>
            </a:r>
          </a:p>
          <a:p>
            <a:r>
              <a:rPr lang="en-US" dirty="0"/>
              <a:t>Each record included the pseudonymous identifier, the movie watched, the rating (1-5 stars), and rating’s date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17</a:t>
            </a:fld>
            <a:endParaRPr lang="en-US" dirty="0"/>
          </a:p>
        </p:txBody>
      </p:sp>
      <p:pic>
        <p:nvPicPr>
          <p:cNvPr id="9" name="Picture Placeholder 8" descr="A person in glasses looking at the camera&#10;&#10;Description automatically generated">
            <a:extLst>
              <a:ext uri="{FF2B5EF4-FFF2-40B4-BE49-F238E27FC236}">
                <a16:creationId xmlns:a16="http://schemas.microsoft.com/office/drawing/2014/main" id="{441334BA-6E5E-4AE2-A7A4-9C426C54303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9512" b="951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55907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Netflix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/>
              <a:t>Narayanan and </a:t>
            </a:r>
            <a:r>
              <a:rPr lang="en-US" dirty="0" err="1"/>
              <a:t>Shmatikov</a:t>
            </a:r>
            <a:r>
              <a:rPr lang="en-US" dirty="0"/>
              <a:t> correlated with IMDb data</a:t>
            </a:r>
          </a:p>
          <a:p>
            <a:pPr lvl="1"/>
            <a:r>
              <a:rPr lang="en-US" dirty="0"/>
              <a:t>Ratings on IMDb are public</a:t>
            </a:r>
          </a:p>
          <a:p>
            <a:r>
              <a:rPr lang="en-US" dirty="0"/>
              <a:t>Databases are not perfect subsets of each other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18</a:t>
            </a:fld>
            <a:endParaRPr lang="en-US" dirty="0"/>
          </a:p>
        </p:txBody>
      </p:sp>
      <p:pic>
        <p:nvPicPr>
          <p:cNvPr id="8" name="Picture Placeholder 7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64D050F5-22E6-4F17-9E61-B1E842C855C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596" r="1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535997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 </a:t>
            </a:r>
            <a:r>
              <a:rPr lang="en-US" dirty="0" err="1"/>
              <a:t>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983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Anonymity is Hard to Achieve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“…a tension that shakes a foundational belief about data privacy: Data can be either useful or perfectly anonymous but never both.” </a:t>
            </a:r>
            <a:r>
              <a:rPr lang="en-US" dirty="0">
                <a:solidFill>
                  <a:schemeClr val="tx2"/>
                </a:solidFill>
              </a:rPr>
              <a:t>Paul Ohm, Privacy Law Scholar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4908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Anonymity’s Interaction With Cybersecurity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/>
          </a:bodyPr>
          <a:lstStyle/>
          <a:p>
            <a:r>
              <a:rPr lang="en-US" dirty="0"/>
              <a:t>Are you removing PII before training your model?</a:t>
            </a:r>
          </a:p>
          <a:p>
            <a:r>
              <a:rPr lang="en-US" dirty="0"/>
              <a:t>Do other features implicitly encode identifiable data?</a:t>
            </a:r>
          </a:p>
          <a:p>
            <a:r>
              <a:rPr lang="en-US" dirty="0"/>
              <a:t>Will the underlying data be released?</a:t>
            </a:r>
          </a:p>
          <a:p>
            <a:r>
              <a:rPr lang="en-US" dirty="0"/>
              <a:t>Can an attacker learn the underlying data from your trained model (</a:t>
            </a:r>
            <a:r>
              <a:rPr lang="en-US" b="1" dirty="0"/>
              <a:t>model inversion attack</a:t>
            </a:r>
            <a:r>
              <a:rPr lang="en-US" dirty="0"/>
              <a:t>)?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648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PERSONAL DATA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Personally Identifiable Information (PII)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418685" cy="415742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2010 NIST Special Publication 800-122 Guide to Protecting the Confidentiality of Personally Identifiable Information (PII)</a:t>
            </a:r>
          </a:p>
          <a:p>
            <a:pPr lvl="1"/>
            <a:r>
              <a:rPr lang="en-US" b="1" dirty="0"/>
              <a:t>PII:</a:t>
            </a:r>
            <a:r>
              <a:rPr lang="en-US" dirty="0"/>
              <a:t> “(1) any information that can be used to distinguish or </a:t>
            </a:r>
            <a:r>
              <a:rPr lang="en-US" b="1" dirty="0"/>
              <a:t>trace an individual’s identity</a:t>
            </a:r>
            <a:r>
              <a:rPr lang="en-US" dirty="0"/>
              <a:t>, such as name, social security number, date and place of birth, mother‘s maiden name, or biometric records; and (2) any other information that is linked or linkable to an individual, such as medical, educational, financial, and employment information.”</a:t>
            </a:r>
          </a:p>
          <a:p>
            <a:r>
              <a:rPr lang="en-US" dirty="0"/>
              <a:t>General Data Protection Regulation (GDPR)</a:t>
            </a:r>
          </a:p>
          <a:p>
            <a:pPr lvl="1"/>
            <a:r>
              <a:rPr lang="en-US" b="1" dirty="0"/>
              <a:t>Personal data:</a:t>
            </a:r>
            <a:r>
              <a:rPr lang="en-US" dirty="0"/>
              <a:t> “any information </a:t>
            </a:r>
            <a:r>
              <a:rPr lang="en-US" b="1" dirty="0"/>
              <a:t>relating to an identified or identifiable natural person</a:t>
            </a:r>
            <a:r>
              <a:rPr lang="en-US" dirty="0"/>
              <a:t>… name, an identification number, location data, an online identifier or to one or more factors specific to the physical, physiological, genetic, mental, economic, cultural or social identity of that natural person”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266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Some Types of PII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/>
              <a:t>Name (full name, alias)</a:t>
            </a:r>
          </a:p>
          <a:p>
            <a:r>
              <a:rPr lang="en-US" dirty="0"/>
              <a:t>Identification number (SSN, passport #)</a:t>
            </a:r>
          </a:p>
          <a:p>
            <a:r>
              <a:rPr lang="en-US" dirty="0"/>
              <a:t>Address (street address, email address)</a:t>
            </a:r>
          </a:p>
          <a:p>
            <a:r>
              <a:rPr lang="en-US" dirty="0"/>
              <a:t>IP address / MAC address</a:t>
            </a:r>
          </a:p>
          <a:p>
            <a:r>
              <a:rPr lang="en-US" dirty="0"/>
              <a:t>Telephone number</a:t>
            </a:r>
          </a:p>
          <a:p>
            <a:r>
              <a:rPr lang="en-US" dirty="0"/>
              <a:t>Photo, x-rays, fingerprints</a:t>
            </a:r>
          </a:p>
          <a:p>
            <a:r>
              <a:rPr lang="en-US" dirty="0"/>
              <a:t>Information </a:t>
            </a:r>
            <a:r>
              <a:rPr lang="en-US" b="1" dirty="0"/>
              <a:t>linkable </a:t>
            </a:r>
            <a:r>
              <a:rPr lang="en-US" dirty="0"/>
              <a:t>to those above</a:t>
            </a:r>
            <a:endParaRPr lang="en-US" b="1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5</a:t>
            </a:fld>
            <a:endParaRPr lang="en-US" dirty="0"/>
          </a:p>
        </p:txBody>
      </p:sp>
      <p:pic>
        <p:nvPicPr>
          <p:cNvPr id="9" name="Picture Placeholder 8" descr="Text, letter&#10;&#10;Description automatically generated">
            <a:extLst>
              <a:ext uri="{FF2B5EF4-FFF2-40B4-BE49-F238E27FC236}">
                <a16:creationId xmlns:a16="http://schemas.microsoft.com/office/drawing/2014/main" id="{8D881000-27C1-4FA4-8572-D7DDE65AF63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6811" r="68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9829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Anonymization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2802521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Nonanonymized</a:t>
            </a:r>
            <a:r>
              <a:rPr lang="en-US" dirty="0"/>
              <a:t>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18142-68B4-468C-B666-3079EBF98289}"/>
              </a:ext>
            </a:extLst>
          </p:cNvPr>
          <p:cNvSpPr txBox="1"/>
          <p:nvPr/>
        </p:nvSpPr>
        <p:spPr>
          <a:xfrm>
            <a:off x="701336" y="5699341"/>
            <a:ext cx="1123025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1">
                    <a:lumMod val="65000"/>
                  </a:schemeClr>
                </a:solidFill>
              </a:rPr>
              <a:t>From Paul Ohm. Broken Promises of Privacy: Responding to the Surprising Failure of Anonymization. UCLA Law Review Vol. 57, p. 1701, 2010.</a:t>
            </a:r>
          </a:p>
        </p:txBody>
      </p:sp>
      <p:pic>
        <p:nvPicPr>
          <p:cNvPr id="6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65BCB1-22E9-4736-82CA-CCE806725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138" y="1671958"/>
            <a:ext cx="6379725" cy="3801745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EE7379E-04AB-4C66-86FC-B0E7DD569B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912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Suppression (Deleting/Omitting Data)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18142-68B4-468C-B666-3079EBF98289}"/>
              </a:ext>
            </a:extLst>
          </p:cNvPr>
          <p:cNvSpPr txBox="1"/>
          <p:nvPr/>
        </p:nvSpPr>
        <p:spPr>
          <a:xfrm>
            <a:off x="701336" y="5699341"/>
            <a:ext cx="1123025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1">
                    <a:lumMod val="65000"/>
                  </a:schemeClr>
                </a:solidFill>
              </a:rPr>
              <a:t>From Paul Ohm. Broken Promises of Privacy: Responding to the Surprising Failure of Anonymization. UCLA Law Review Vol. 57, p. 1701, 2010.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2F83C6-3A98-4C57-9B61-AC4EC8EC0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7">
            <a:extLst>
              <a:ext uri="{FF2B5EF4-FFF2-40B4-BE49-F238E27FC236}">
                <a16:creationId xmlns:a16="http://schemas.microsoft.com/office/drawing/2014/main" id="{27A9EBBB-7E61-4815-BEEA-384FD75479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114821" y="1651564"/>
            <a:ext cx="3962359" cy="378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51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Generalization (Re-code as Less Granular)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CE055-ECFD-9048-9FD8-7E2D8656A4F7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A18142-68B4-468C-B666-3079EBF98289}"/>
              </a:ext>
            </a:extLst>
          </p:cNvPr>
          <p:cNvSpPr txBox="1"/>
          <p:nvPr/>
        </p:nvSpPr>
        <p:spPr>
          <a:xfrm>
            <a:off x="701336" y="5699341"/>
            <a:ext cx="1123025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solidFill>
                  <a:schemeClr val="bg1">
                    <a:lumMod val="65000"/>
                  </a:schemeClr>
                </a:solidFill>
              </a:rPr>
              <a:t>From Paul Ohm. Broken Promises of Privacy: Responding to the Surprising Failure of Anonymization. UCLA Law Review Vol. 57, p. 1701, 2010.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A2F83C6-3A98-4C57-9B61-AC4EC8EC0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7">
            <a:extLst>
              <a:ext uri="{FF2B5EF4-FFF2-40B4-BE49-F238E27FC236}">
                <a16:creationId xmlns:a16="http://schemas.microsoft.com/office/drawing/2014/main" id="{38985851-A90E-4495-9177-46689874B1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596011" y="1714646"/>
            <a:ext cx="4999979" cy="394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571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2279</TotalTime>
  <Words>669</Words>
  <Application>Microsoft Office PowerPoint</Application>
  <PresentationFormat>Widescreen</PresentationFormat>
  <Paragraphs>74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Adobe Garamond Pro</vt:lpstr>
      <vt:lpstr>Office Theme</vt:lpstr>
      <vt:lpstr>2_Office Theme</vt:lpstr>
      <vt:lpstr>1_Office Theme</vt:lpstr>
      <vt:lpstr>PowerPoint Presentation</vt:lpstr>
      <vt:lpstr>Anonymity is Hard to Achieve</vt:lpstr>
      <vt:lpstr>PERSONAL DATA</vt:lpstr>
      <vt:lpstr>Personally Identifiable Information (PII)</vt:lpstr>
      <vt:lpstr>Some Types of PII</vt:lpstr>
      <vt:lpstr>Anonymization Techniques</vt:lpstr>
      <vt:lpstr>Nonanonymized Data</vt:lpstr>
      <vt:lpstr>Suppression (Deleting/Omitting Data)</vt:lpstr>
      <vt:lpstr>Generalization (Re-code as Less Granular)</vt:lpstr>
      <vt:lpstr>Aggregation (Release Summary)</vt:lpstr>
      <vt:lpstr>Finding Personal Data</vt:lpstr>
      <vt:lpstr>Data-Release Stewardship</vt:lpstr>
      <vt:lpstr>Famous Failures</vt:lpstr>
      <vt:lpstr>Uniqueness of Data</vt:lpstr>
      <vt:lpstr>AOL Search Data</vt:lpstr>
      <vt:lpstr>AOL Search Data</vt:lpstr>
      <vt:lpstr>Netflix Data</vt:lpstr>
      <vt:lpstr>Netflix Data</vt:lpstr>
      <vt:lpstr>Business ApplICations</vt:lpstr>
      <vt:lpstr>Anonymity’s Interaction With Cybersecurity 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Blase Ur</cp:lastModifiedBy>
  <cp:revision>116</cp:revision>
  <cp:lastPrinted>2019-10-22T16:35:22Z</cp:lastPrinted>
  <dcterms:created xsi:type="dcterms:W3CDTF">2019-10-07T15:32:39Z</dcterms:created>
  <dcterms:modified xsi:type="dcterms:W3CDTF">2021-04-09T19:31:38Z</dcterms:modified>
</cp:coreProperties>
</file>